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79" r:id="rId5"/>
    <p:sldMasterId id="214748369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embeddedFontLst>
    <p:embeddedFont>
      <p:font typeface="Roboto Slab"/>
      <p:regular r:id="rId16"/>
      <p:bold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Roboto Medium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Helvetica Neue"/>
      <p:regular r:id="rId30"/>
      <p:bold r:id="rId31"/>
      <p:italic r:id="rId32"/>
      <p:boldItalic r:id="rId33"/>
    </p:embeddedFont>
    <p:embeddedFont>
      <p:font typeface="Helvetica Neue Light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8" roundtripDataSignature="AMtx7mi5sEHDBC/ydg/pe4dYMEk1YvPJ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RobotoMedium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RobotoMedium-italic.fntdata"/><Relationship Id="rId23" Type="http://schemas.openxmlformats.org/officeDocument/2006/relationships/font" Target="fonts/RobotoMedium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Montserrat-regular.fntdata"/><Relationship Id="rId25" Type="http://schemas.openxmlformats.org/officeDocument/2006/relationships/font" Target="fonts/RobotoMedium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Montserrat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HelveticaNeue-bold.fntdata"/><Relationship Id="rId30" Type="http://schemas.openxmlformats.org/officeDocument/2006/relationships/font" Target="fonts/HelveticaNeue-regular.fntdata"/><Relationship Id="rId11" Type="http://schemas.openxmlformats.org/officeDocument/2006/relationships/slide" Target="slides/slide4.xml"/><Relationship Id="rId33" Type="http://schemas.openxmlformats.org/officeDocument/2006/relationships/font" Target="fonts/HelveticaNeue-boldItalic.fntdata"/><Relationship Id="rId10" Type="http://schemas.openxmlformats.org/officeDocument/2006/relationships/slide" Target="slides/slide3.xml"/><Relationship Id="rId32" Type="http://schemas.openxmlformats.org/officeDocument/2006/relationships/font" Target="fonts/HelveticaNeue-italic.fntdata"/><Relationship Id="rId13" Type="http://schemas.openxmlformats.org/officeDocument/2006/relationships/slide" Target="slides/slide6.xml"/><Relationship Id="rId35" Type="http://schemas.openxmlformats.org/officeDocument/2006/relationships/font" Target="fonts/HelveticaNeueLight-bold.fntdata"/><Relationship Id="rId12" Type="http://schemas.openxmlformats.org/officeDocument/2006/relationships/slide" Target="slides/slide5.xml"/><Relationship Id="rId34" Type="http://schemas.openxmlformats.org/officeDocument/2006/relationships/font" Target="fonts/HelveticaNeueLight-regular.fntdata"/><Relationship Id="rId15" Type="http://schemas.openxmlformats.org/officeDocument/2006/relationships/slide" Target="slides/slide8.xml"/><Relationship Id="rId37" Type="http://schemas.openxmlformats.org/officeDocument/2006/relationships/font" Target="fonts/HelveticaNeueLight-boldItalic.fntdata"/><Relationship Id="rId14" Type="http://schemas.openxmlformats.org/officeDocument/2006/relationships/slide" Target="slides/slide7.xml"/><Relationship Id="rId36" Type="http://schemas.openxmlformats.org/officeDocument/2006/relationships/font" Target="fonts/HelveticaNeueLight-italic.fntdata"/><Relationship Id="rId17" Type="http://schemas.openxmlformats.org/officeDocument/2006/relationships/font" Target="fonts/RobotoSlab-bold.fntdata"/><Relationship Id="rId16" Type="http://schemas.openxmlformats.org/officeDocument/2006/relationships/font" Target="fonts/RobotoSlab-regular.fntdata"/><Relationship Id="rId38" Type="http://customschemas.google.com/relationships/presentationmetadata" Target="meta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c8e56642b1_0_2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c8e56642b1_0_2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8e56642b1_0_2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c8e56642b1_0_2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8e56642b1_0_2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c8e56642b1_0_2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ca452b4f11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ca452b4f11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c8e56642b1_0_2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c8e56642b1_0_2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c8e56642b1_0_3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c8e56642b1_0_3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9.jpg"/><Relationship Id="rId5" Type="http://schemas.openxmlformats.org/officeDocument/2006/relationships/image" Target="../media/image5.jpg"/><Relationship Id="rId6" Type="http://schemas.openxmlformats.org/officeDocument/2006/relationships/image" Target="../media/image1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" name="Google Shape;5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" name="Google Shape;56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7" name="Google Shape;6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69" name="Google Shape;6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44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1" name="Google Shape;71;p44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4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44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4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4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6" name="Google Shape;76;p44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44"/>
          <p:cNvPicPr preferRelativeResize="0"/>
          <p:nvPr/>
        </p:nvPicPr>
        <p:blipFill rotWithShape="1">
          <a:blip r:embed="rId5">
            <a:alphaModFix/>
          </a:blip>
          <a:srcRect b="1341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Google Shape;78;p44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9" name="Google Shape;79;p44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44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44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44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86" name="Google Shape;8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87" name="Google Shape;8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1" name="Google Shape;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2" name="Google Shape;9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6" name="Google Shape;9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7" name="Google Shape;97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1" name="Google Shape;10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2" name="Google Shape;10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6" name="Google Shape;10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7" name="Google Shape;10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50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1" name="Google Shape;1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2" name="Google Shape;11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5" name="Google Shape;11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2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2" name="Google Shape;12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5" name="Google Shape;12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8" name="Google Shape;128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54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4" name="Google Shape;13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6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7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8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58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2" name="Google Shape;142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3" name="Google Shape;14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" name="Google Shape;2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6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6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0" name="Google Shape;18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4" name="Google Shape;184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5" name="Google Shape;185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3" name="Google Shape;203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5" name="Google Shape;20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6" name="Google Shape;20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08" name="Google Shape;20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 type="title">
  <p:cSld name="TITLE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8e56642b1_0_256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16" name="Google Shape;216;gc8e56642b1_0_256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17" name="Google Shape;217;gc8e56642b1_0_25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e" type="tx">
  <p:cSld name="TITLE_AND_BOD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c8e56642b1_0_260"/>
          <p:cNvSpPr/>
          <p:nvPr>
            <p:ph idx="2" type="pic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0" name="Google Shape;220;gc8e56642b1_0_260"/>
          <p:cNvSpPr txBox="1"/>
          <p:nvPr>
            <p:ph type="title"/>
          </p:nvPr>
        </p:nvSpPr>
        <p:spPr>
          <a:xfrm>
            <a:off x="238125" y="3567113"/>
            <a:ext cx="86679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21" name="Google Shape;221;gc8e56642b1_0_260"/>
          <p:cNvSpPr txBox="1"/>
          <p:nvPr>
            <p:ph idx="1" type="body"/>
          </p:nvPr>
        </p:nvSpPr>
        <p:spPr>
          <a:xfrm>
            <a:off x="238125" y="4291013"/>
            <a:ext cx="86679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22" name="Google Shape;222;gc8e56642b1_0_26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Centré">
  <p:cSld name="Titre - Centré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8e56642b1_0_265"/>
          <p:cNvSpPr txBox="1"/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25" name="Google Shape;225;gc8e56642b1_0_26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e">
  <p:cSld name="Photo - Verticale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c8e56642b1_0_268"/>
          <p:cNvSpPr/>
          <p:nvPr>
            <p:ph idx="2" type="pic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8" name="Google Shape;228;gc8e56642b1_0_268"/>
          <p:cNvSpPr txBox="1"/>
          <p:nvPr>
            <p:ph type="title"/>
          </p:nvPr>
        </p:nvSpPr>
        <p:spPr>
          <a:xfrm>
            <a:off x="619125" y="357188"/>
            <a:ext cx="38337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29" name="Google Shape;229;gc8e56642b1_0_268"/>
          <p:cNvSpPr txBox="1"/>
          <p:nvPr>
            <p:ph idx="1" type="body"/>
          </p:nvPr>
        </p:nvSpPr>
        <p:spPr>
          <a:xfrm>
            <a:off x="619125" y="2447925"/>
            <a:ext cx="3833700" cy="21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30" name="Google Shape;230;gc8e56642b1_0_26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" name="Google Shape;3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Haut">
  <p:cSld name="Titre - Haut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c8e56642b1_0_273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33" name="Google Shape;233;gc8e56642b1_0_27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c8e56642b1_0_276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36" name="Google Shape;236;gc8e56642b1_0_276"/>
          <p:cNvSpPr txBox="1"/>
          <p:nvPr>
            <p:ph idx="1" type="body"/>
          </p:nvPr>
        </p:nvSpPr>
        <p:spPr>
          <a:xfrm>
            <a:off x="633413" y="1181100"/>
            <a:ext cx="78771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indent="-37465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indent="-37465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indent="-37465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indent="-37465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37" name="Google Shape;237;gc8e56642b1_0_27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c8e56642b1_0_280"/>
          <p:cNvSpPr/>
          <p:nvPr>
            <p:ph idx="2" type="pic"/>
          </p:nvPr>
        </p:nvSpPr>
        <p:spPr>
          <a:xfrm>
            <a:off x="4938713" y="1181100"/>
            <a:ext cx="35718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0" name="Google Shape;240;gc8e56642b1_0_280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41" name="Google Shape;241;gc8e56642b1_0_280"/>
          <p:cNvSpPr txBox="1"/>
          <p:nvPr>
            <p:ph idx="1" type="body"/>
          </p:nvPr>
        </p:nvSpPr>
        <p:spPr>
          <a:xfrm>
            <a:off x="633413" y="1181100"/>
            <a:ext cx="38337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1pPr>
            <a:lvl2pPr indent="-3429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2pPr>
            <a:lvl3pPr indent="-3429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3pPr>
            <a:lvl4pPr indent="-3429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4pPr>
            <a:lvl5pPr indent="-3429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42" name="Google Shape;242;gc8e56642b1_0_28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c8e56642b1_0_285"/>
          <p:cNvSpPr txBox="1"/>
          <p:nvPr>
            <p:ph idx="1" type="body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indent="-37465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indent="-37465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indent="-37465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indent="-37465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45" name="Google Shape;245;gc8e56642b1_0_28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c8e56642b1_0_288"/>
          <p:cNvSpPr/>
          <p:nvPr>
            <p:ph idx="2" type="pic"/>
          </p:nvPr>
        </p:nvSpPr>
        <p:spPr>
          <a:xfrm>
            <a:off x="5910263" y="2643188"/>
            <a:ext cx="27765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8" name="Google Shape;248;gc8e56642b1_0_288"/>
          <p:cNvSpPr/>
          <p:nvPr>
            <p:ph idx="3" type="pic"/>
          </p:nvPr>
        </p:nvSpPr>
        <p:spPr>
          <a:xfrm>
            <a:off x="5910263" y="423863"/>
            <a:ext cx="27765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9" name="Google Shape;249;gc8e56642b1_0_288"/>
          <p:cNvSpPr/>
          <p:nvPr>
            <p:ph idx="4" type="pic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0" name="Google Shape;250;gc8e56642b1_0_28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c8e56642b1_0_293"/>
          <p:cNvSpPr txBox="1"/>
          <p:nvPr>
            <p:ph idx="1" type="body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i="1" sz="1200"/>
            </a:lvl1pPr>
            <a:lvl2pPr indent="-27940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53" name="Google Shape;253;gc8e56642b1_0_293"/>
          <p:cNvSpPr txBox="1"/>
          <p:nvPr>
            <p:ph idx="2" type="body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7940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54" name="Google Shape;254;gc8e56642b1_0_29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c8e56642b1_0_29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7" name="Google Shape;257;gc8e56642b1_0_29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8e56642b1_0_30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2" name="Google Shape;42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43" name="Google Shape;43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44" name="Google Shape;4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" name="Google Shape;4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3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45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5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c8e56642b1_0_252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2" name="Google Shape;212;gc8e56642b1_0_252"/>
          <p:cNvSpPr txBox="1"/>
          <p:nvPr>
            <p:ph idx="1" type="body"/>
          </p:nvPr>
        </p:nvSpPr>
        <p:spPr>
          <a:xfrm>
            <a:off x="633413" y="1181100"/>
            <a:ext cx="78771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3" name="Google Shape;213;gc8e56642b1_0_25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Relationship Id="rId6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"/>
          <p:cNvSpPr txBox="1"/>
          <p:nvPr>
            <p:ph type="title"/>
          </p:nvPr>
        </p:nvSpPr>
        <p:spPr>
          <a:xfrm>
            <a:off x="1959550" y="3924475"/>
            <a:ext cx="571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BOOTCAMP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1"/>
          <p:cNvSpPr txBox="1"/>
          <p:nvPr>
            <p:ph idx="2" type="title"/>
          </p:nvPr>
        </p:nvSpPr>
        <p:spPr>
          <a:xfrm>
            <a:off x="1935325" y="3249775"/>
            <a:ext cx="59967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100118" rtl="0" algn="l">
              <a:lnSpc>
                <a:spcPct val="1160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2600">
                <a:latin typeface="Roboto Medium"/>
                <a:ea typeface="Roboto Medium"/>
                <a:cs typeface="Roboto Medium"/>
                <a:sym typeface="Roboto Medium"/>
              </a:rPr>
              <a:t>Functions</a:t>
            </a:r>
            <a:endParaRPr b="0" sz="3900">
              <a:solidFill>
                <a:srgbClr val="2DC5F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66" name="Google Shape;266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71" name="Google Shape;271;gc8e56642b1_0_2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72" name="Google Shape;272;gc8e56642b1_0_2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73" name="Google Shape;273;gc8e56642b1_0_20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c8e56642b1_0_204"/>
          <p:cNvSpPr txBox="1"/>
          <p:nvPr/>
        </p:nvSpPr>
        <p:spPr>
          <a:xfrm>
            <a:off x="444302" y="473875"/>
            <a:ext cx="3188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lt1"/>
                </a:solidFill>
                <a:highlight>
                  <a:schemeClr val="accent1"/>
                </a:highlight>
              </a:rPr>
              <a:t>User defined functions</a:t>
            </a:r>
            <a:endParaRPr sz="5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cxnSp>
        <p:nvCxnSpPr>
          <p:cNvPr id="275" name="Google Shape;275;gc8e56642b1_0_204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276" name="Google Shape;276;gc8e56642b1_0_20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c8e56642b1_0_204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Why?</a:t>
            </a:r>
            <a:endParaRPr sz="500"/>
          </a:p>
        </p:txBody>
      </p:sp>
      <p:sp>
        <p:nvSpPr>
          <p:cNvPr id="278" name="Google Shape;278;gc8e56642b1_0_204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279" name="Google Shape;279;gc8e56642b1_0_204"/>
          <p:cNvSpPr txBox="1"/>
          <p:nvPr/>
        </p:nvSpPr>
        <p:spPr>
          <a:xfrm>
            <a:off x="4448275" y="1434025"/>
            <a:ext cx="4073400" cy="29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984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Because sometimes we are repeating over and </a:t>
            </a:r>
            <a:r>
              <a:rPr lang="en" sz="1500"/>
              <a:t>over</a:t>
            </a:r>
            <a:r>
              <a:rPr lang="en" sz="1500"/>
              <a:t> chunks of code in which only changes a </a:t>
            </a:r>
            <a:r>
              <a:rPr b="1" lang="en" sz="1500"/>
              <a:t>few set</a:t>
            </a:r>
            <a:r>
              <a:rPr lang="en" sz="1500"/>
              <a:t> of things or variables.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write the piece of code once allowing the part which changes to change.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can  ‘isolate’ pieces of code.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Splits the main program in ‘parts’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Easier to debug.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84" name="Google Shape;284;gc8e56642b1_0_2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85" name="Google Shape;285;gc8e56642b1_0_2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86" name="Google Shape;286;gc8e56642b1_0_2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c8e56642b1_0_216"/>
          <p:cNvSpPr txBox="1"/>
          <p:nvPr/>
        </p:nvSpPr>
        <p:spPr>
          <a:xfrm>
            <a:off x="444302" y="473875"/>
            <a:ext cx="3188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lt1"/>
                </a:solidFill>
                <a:highlight>
                  <a:schemeClr val="accent1"/>
                </a:highlight>
              </a:rPr>
              <a:t>User defined functions</a:t>
            </a:r>
            <a:endParaRPr sz="5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cxnSp>
        <p:nvCxnSpPr>
          <p:cNvPr id="288" name="Google Shape;288;gc8e56642b1_0_216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289" name="Google Shape;289;gc8e56642b1_0_2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c8e56642b1_0_216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Syntax</a:t>
            </a:r>
            <a:endParaRPr sz="500"/>
          </a:p>
        </p:txBody>
      </p:sp>
      <p:sp>
        <p:nvSpPr>
          <p:cNvPr id="291" name="Google Shape;291;gc8e56642b1_0_216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292" name="Google Shape;292;gc8e56642b1_0_216"/>
          <p:cNvSpPr txBox="1"/>
          <p:nvPr/>
        </p:nvSpPr>
        <p:spPr>
          <a:xfrm>
            <a:off x="4552950" y="142875"/>
            <a:ext cx="4073400" cy="24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8761D"/>
                </a:solidFill>
              </a:rPr>
              <a:t>def</a:t>
            </a:r>
            <a:r>
              <a:rPr lang="en" sz="1500"/>
              <a:t> </a:t>
            </a:r>
            <a:r>
              <a:rPr b="1" lang="en" sz="1500">
                <a:solidFill>
                  <a:srgbClr val="9900FF"/>
                </a:solidFill>
              </a:rPr>
              <a:t>function_name</a:t>
            </a:r>
            <a:r>
              <a:rPr lang="en" sz="1500"/>
              <a:t>( argument1,...):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‘’’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Document your function!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Arguments, type of arguments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Output, output type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Purpose of the function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‘’’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….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….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</a:t>
            </a:r>
            <a:r>
              <a:rPr b="1" lang="en" sz="1500">
                <a:solidFill>
                  <a:srgbClr val="FF0000"/>
                </a:solidFill>
              </a:rPr>
              <a:t>return</a:t>
            </a:r>
            <a:r>
              <a:rPr lang="en" sz="1500"/>
              <a:t> variable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arguments of a function can be of any type.</a:t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function can contain ‘optional’ arguments, which are ‘internal’ variables that take a ‘default’ value unless another is specified in the call.   </a:t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</a:t>
            </a:r>
            <a:r>
              <a:rPr b="1" lang="en" sz="1500">
                <a:solidFill>
                  <a:srgbClr val="FF0000"/>
                </a:solidFill>
              </a:rPr>
              <a:t>return</a:t>
            </a:r>
            <a:r>
              <a:rPr lang="en" sz="1500"/>
              <a:t> clause is optional but it allows to capture as many values as desired ( separated by comma ) </a:t>
            </a:r>
            <a:endParaRPr sz="1500"/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97" name="Google Shape;297;gc8e56642b1_0_2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98" name="Google Shape;298;gc8e56642b1_0_2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99" name="Google Shape;299;gc8e56642b1_0_2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c8e56642b1_0_228"/>
          <p:cNvSpPr txBox="1"/>
          <p:nvPr/>
        </p:nvSpPr>
        <p:spPr>
          <a:xfrm>
            <a:off x="444302" y="473875"/>
            <a:ext cx="3188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lt1"/>
                </a:solidFill>
                <a:highlight>
                  <a:schemeClr val="accent1"/>
                </a:highlight>
              </a:rPr>
              <a:t>User defined functions</a:t>
            </a:r>
            <a:endParaRPr sz="5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cxnSp>
        <p:nvCxnSpPr>
          <p:cNvPr id="301" name="Google Shape;301;gc8e56642b1_0_228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02" name="Google Shape;302;gc8e56642b1_0_2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gc8e56642b1_0_228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Function slots</a:t>
            </a:r>
            <a:endParaRPr sz="500"/>
          </a:p>
        </p:txBody>
      </p:sp>
      <p:sp>
        <p:nvSpPr>
          <p:cNvPr id="304" name="Google Shape;304;gc8e56642b1_0_228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05" name="Google Shape;305;gc8e56642b1_0_228"/>
          <p:cNvSpPr txBox="1"/>
          <p:nvPr/>
        </p:nvSpPr>
        <p:spPr>
          <a:xfrm>
            <a:off x="4552950" y="327900"/>
            <a:ext cx="4073400" cy="42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8761D"/>
                </a:solidFill>
              </a:rPr>
              <a:t>def</a:t>
            </a:r>
            <a:r>
              <a:rPr lang="en" sz="1500"/>
              <a:t> </a:t>
            </a:r>
            <a:r>
              <a:rPr b="1" lang="en" sz="1500">
                <a:solidFill>
                  <a:srgbClr val="9900FF"/>
                </a:solidFill>
              </a:rPr>
              <a:t>function_name</a:t>
            </a:r>
            <a:r>
              <a:rPr lang="en" sz="1500"/>
              <a:t>( x, y ):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‘’’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Document your function!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Arguments, type of arguments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Output, output type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Purpose of the function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‘’’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….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….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</a:t>
            </a:r>
            <a:r>
              <a:rPr b="1" lang="en" sz="1500">
                <a:solidFill>
                  <a:srgbClr val="FF0000"/>
                </a:solidFill>
              </a:rPr>
              <a:t>return</a:t>
            </a:r>
            <a:r>
              <a:rPr lang="en" sz="1500"/>
              <a:t> x-y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9900FF"/>
                </a:solidFill>
                <a:highlight>
                  <a:schemeClr val="lt1"/>
                </a:highlight>
              </a:rPr>
              <a:t>function_name</a:t>
            </a:r>
            <a:r>
              <a:rPr lang="en" sz="1500"/>
              <a:t>(5, 6) 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outputs = -1</a:t>
            </a:r>
            <a:endParaRPr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900FF"/>
                </a:solidFill>
                <a:highlight>
                  <a:schemeClr val="lt1"/>
                </a:highlight>
              </a:rPr>
              <a:t>function_name</a:t>
            </a:r>
            <a:r>
              <a:rPr lang="en" sz="1500">
                <a:solidFill>
                  <a:schemeClr val="dk1"/>
                </a:solidFill>
              </a:rPr>
              <a:t>(6, 5)</a:t>
            </a:r>
            <a:endParaRPr sz="1500"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outputs = 1</a:t>
            </a:r>
            <a:r>
              <a:rPr lang="en" sz="1500"/>
              <a:t> 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Function arguments are assigned “slot by slot”</a:t>
            </a:r>
            <a:endParaRPr sz="1500"/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Function arguments are </a:t>
            </a:r>
            <a:r>
              <a:rPr b="1" lang="en" sz="1500"/>
              <a:t>LOCAL</a:t>
            </a:r>
            <a:endParaRPr b="1"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10" name="Google Shape;310;gca452b4f1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11" name="Google Shape;311;gca452b4f1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12" name="Google Shape;312;gca452b4f11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gca452b4f11_0_0"/>
          <p:cNvSpPr txBox="1"/>
          <p:nvPr/>
        </p:nvSpPr>
        <p:spPr>
          <a:xfrm>
            <a:off x="444302" y="473875"/>
            <a:ext cx="3188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lt1"/>
                </a:solidFill>
                <a:highlight>
                  <a:schemeClr val="accent1"/>
                </a:highlight>
              </a:rPr>
              <a:t>User defined functions</a:t>
            </a:r>
            <a:endParaRPr sz="5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cxnSp>
        <p:nvCxnSpPr>
          <p:cNvPr id="314" name="Google Shape;314;gca452b4f11_0_0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15" name="Google Shape;315;gca452b4f11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gca452b4f11_0_0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Function optional arguments</a:t>
            </a:r>
            <a:endParaRPr sz="500"/>
          </a:p>
        </p:txBody>
      </p:sp>
      <p:sp>
        <p:nvSpPr>
          <p:cNvPr id="317" name="Google Shape;317;gca452b4f11_0_0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18" name="Google Shape;318;gca452b4f11_0_0"/>
          <p:cNvSpPr txBox="1"/>
          <p:nvPr/>
        </p:nvSpPr>
        <p:spPr>
          <a:xfrm>
            <a:off x="4552950" y="327900"/>
            <a:ext cx="4073400" cy="42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8761D"/>
                </a:solidFill>
              </a:rPr>
              <a:t>def</a:t>
            </a:r>
            <a:r>
              <a:rPr lang="en" sz="1500"/>
              <a:t> </a:t>
            </a:r>
            <a:r>
              <a:rPr b="1" lang="en" sz="1500">
                <a:solidFill>
                  <a:srgbClr val="9900FF"/>
                </a:solidFill>
              </a:rPr>
              <a:t>function_name</a:t>
            </a:r>
            <a:r>
              <a:rPr lang="en" sz="1500"/>
              <a:t>( x, y, z = 0, t = 1 ):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‘’’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Document your function!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Arguments, type of arguments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Output, output type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Purpose of the function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‘’’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</a:t>
            </a:r>
            <a:r>
              <a:rPr b="1" lang="en" sz="1500">
                <a:solidFill>
                  <a:srgbClr val="6AA84F"/>
                </a:solidFill>
              </a:rPr>
              <a:t>i</a:t>
            </a:r>
            <a:r>
              <a:rPr b="1" lang="en" sz="1500">
                <a:solidFill>
                  <a:srgbClr val="6AA84F"/>
                </a:solidFill>
              </a:rPr>
              <a:t>f </a:t>
            </a:r>
            <a:r>
              <a:rPr lang="en" sz="1500"/>
              <a:t>( z == 0 ):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	</a:t>
            </a:r>
            <a:r>
              <a:rPr b="1" lang="en" sz="1500">
                <a:solidFill>
                  <a:srgbClr val="FF0000"/>
                </a:solidFill>
              </a:rPr>
              <a:t>return</a:t>
            </a:r>
            <a:r>
              <a:rPr lang="en" sz="1500"/>
              <a:t> x - y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</a:t>
            </a:r>
            <a:r>
              <a:rPr b="1" lang="en" sz="1500">
                <a:solidFill>
                  <a:srgbClr val="6AA84F"/>
                </a:solidFill>
              </a:rPr>
              <a:t>else</a:t>
            </a:r>
            <a:r>
              <a:rPr lang="en" sz="1500"/>
              <a:t>: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	</a:t>
            </a:r>
            <a:r>
              <a:rPr lang="en" sz="1500">
                <a:solidFill>
                  <a:srgbClr val="FF0000"/>
                </a:solidFill>
              </a:rPr>
              <a:t>return</a:t>
            </a:r>
            <a:r>
              <a:rPr lang="en" sz="1500"/>
              <a:t> x - y + z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9900FF"/>
                </a:solidFill>
                <a:highlight>
                  <a:schemeClr val="lt1"/>
                </a:highlight>
              </a:rPr>
              <a:t>function_name</a:t>
            </a:r>
            <a:r>
              <a:rPr lang="en" sz="1500"/>
              <a:t>(5, 6) 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outputs = -1</a:t>
            </a:r>
            <a:endParaRPr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900FF"/>
                </a:solidFill>
                <a:highlight>
                  <a:schemeClr val="lt1"/>
                </a:highlight>
              </a:rPr>
              <a:t>function_name</a:t>
            </a:r>
            <a:r>
              <a:rPr lang="en" sz="1500">
                <a:solidFill>
                  <a:schemeClr val="dk1"/>
                </a:solidFill>
              </a:rPr>
              <a:t>(5, 6, z = 3)</a:t>
            </a:r>
            <a:endParaRPr sz="1500"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outputs = 2</a:t>
            </a:r>
            <a:r>
              <a:rPr lang="en" sz="1500"/>
              <a:t> 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Function optional arguments take the ‘default’ value unless they are provided during the call</a:t>
            </a:r>
            <a:endParaRPr b="1"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23" name="Google Shape;323;gc8e56642b1_0_2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24" name="Google Shape;324;gc8e56642b1_0_2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25" name="Google Shape;325;gc8e56642b1_0_2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gc8e56642b1_0_240"/>
          <p:cNvSpPr txBox="1"/>
          <p:nvPr/>
        </p:nvSpPr>
        <p:spPr>
          <a:xfrm>
            <a:off x="444302" y="473875"/>
            <a:ext cx="3188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lt1"/>
                </a:solidFill>
                <a:highlight>
                  <a:schemeClr val="accent1"/>
                </a:highlight>
              </a:rPr>
              <a:t>User defined functions</a:t>
            </a:r>
            <a:endParaRPr sz="5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cxnSp>
        <p:nvCxnSpPr>
          <p:cNvPr id="327" name="Google Shape;327;gc8e56642b1_0_240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28" name="Google Shape;328;gc8e56642b1_0_2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gc8e56642b1_0_240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Calling a user defined function</a:t>
            </a:r>
            <a:endParaRPr sz="500"/>
          </a:p>
        </p:txBody>
      </p:sp>
      <p:sp>
        <p:nvSpPr>
          <p:cNvPr id="330" name="Google Shape;330;gc8e56642b1_0_240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31" name="Google Shape;331;gc8e56642b1_0_240"/>
          <p:cNvSpPr txBox="1"/>
          <p:nvPr/>
        </p:nvSpPr>
        <p:spPr>
          <a:xfrm>
            <a:off x="4552950" y="1057275"/>
            <a:ext cx="4073400" cy="24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As simple as using the funtion_name with the corresponding arguments.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function_name()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36" name="Google Shape;336;gc8e56642b1_0_3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37" name="Google Shape;337;gc8e56642b1_0_3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38" name="Google Shape;338;gc8e56642b1_0_3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gc8e56642b1_0_302"/>
          <p:cNvSpPr txBox="1"/>
          <p:nvPr/>
        </p:nvSpPr>
        <p:spPr>
          <a:xfrm>
            <a:off x="444302" y="473875"/>
            <a:ext cx="3188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lt1"/>
                </a:solidFill>
                <a:highlight>
                  <a:schemeClr val="accent1"/>
                </a:highlight>
              </a:rPr>
              <a:t>User defined functions</a:t>
            </a:r>
            <a:endParaRPr sz="5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cxnSp>
        <p:nvCxnSpPr>
          <p:cNvPr id="340" name="Google Shape;340;gc8e56642b1_0_302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41" name="Google Shape;341;gc8e56642b1_0_30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gc8e56642b1_0_302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Variable scope</a:t>
            </a:r>
            <a:endParaRPr sz="500"/>
          </a:p>
        </p:txBody>
      </p:sp>
      <p:sp>
        <p:nvSpPr>
          <p:cNvPr id="343" name="Google Shape;343;gc8e56642b1_0_302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44" name="Google Shape;344;gc8e56642b1_0_302"/>
          <p:cNvSpPr txBox="1"/>
          <p:nvPr/>
        </p:nvSpPr>
        <p:spPr>
          <a:xfrm>
            <a:off x="4552950" y="1057275"/>
            <a:ext cx="4073400" cy="17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Global: can be seen by any function</a:t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Local: they only live inside the function (even </a:t>
            </a:r>
            <a:r>
              <a:rPr lang="en" sz="1500"/>
              <a:t>though</a:t>
            </a:r>
            <a:r>
              <a:rPr lang="en" sz="1500"/>
              <a:t> they can have the same name as another variable outside of the function.</a:t>
            </a:r>
            <a:endParaRPr sz="1500"/>
          </a:p>
        </p:txBody>
      </p:sp>
      <p:pic>
        <p:nvPicPr>
          <p:cNvPr id="345" name="Google Shape;345;gc8e56642b1_0_30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40849" y="2673325"/>
            <a:ext cx="2897612" cy="199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